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fals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Quarterly Revenue ($)</a:t>
            </a:r>
            <a:endParaRPr lang="en-US" dirty="0"/>
          </a:p>
        </c:rich>
      </c:tx>
      <c:layout>
        <c:manualLayout>
          <c:xMode val="edge"/>
          <c:yMode val="edge"/>
          <c:x val="0.01"/>
          <c:y val="0.01"/>
        </c:manualLayout>
      </c:layout>
      <c:overlay val="0"/>
    </c:title>
    <c:autoTitleDeleted val="0"/>
    <c:view3D>
      <c:rotX val="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bar3DChart>
        <c:barDir val="col"/>
        <c:grouping val="clustered"/>
        <c:ser>
          <c:idx val="0"/>
          <c:order val="0"/>
          <c:tx>
            <c:v>Product Alpha</c:v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spPr>
            <a:solidFill>
              <a:srgbClr val="4472C4">
                <a:alpha val="100000"/>
              </a:srgbClr>
            </a:solidFill>
          </c:spPr>
          <c:cat>
            <c:numLit>
              <c:ptCount val="4"/>
              <c:pt idx="0">
                <c:v>0</c:v>
              </c:pt>
              <c:pt idx="1">
                <c:v>1</c:v>
              </c:pt>
              <c:pt idx="2">
                <c:v>2</c:v>
              </c:pt>
              <c:pt idx="3">
                <c:v>3</c:v>
              </c:pt>
            </c:numLit>
          </c:cat>
          <c:val>
            <c:numLit>
              <c:ptCount val="4"/>
              <c:pt idx="0">
                <c:v>125000</c:v>
              </c:pt>
              <c:pt idx="1">
                <c:v>148000</c:v>
              </c:pt>
              <c:pt idx="2">
                <c:v>162000</c:v>
              </c:pt>
              <c:pt idx="3">
                <c:v>195000</c:v>
              </c:pt>
            </c:numLit>
          </c:val>
        </c:ser>
        <c:ser>
          <c:idx val="1"/>
          <c:order val="1"/>
          <c:tx>
            <c:v>Product Beta</c:v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spPr>
            <a:solidFill>
              <a:srgbClr val="ED7D31">
                <a:alpha val="100000"/>
              </a:srgbClr>
            </a:solidFill>
          </c:spPr>
          <c:cat>
            <c:numLit>
              <c:ptCount val="4"/>
              <c:pt idx="0">
                <c:v>0</c:v>
              </c:pt>
              <c:pt idx="1">
                <c:v>1</c:v>
              </c:pt>
              <c:pt idx="2">
                <c:v>2</c:v>
              </c:pt>
              <c:pt idx="3">
                <c:v>3</c:v>
              </c:pt>
            </c:numLit>
          </c:cat>
          <c:val>
            <c:numLit>
              <c:ptCount val="4"/>
              <c:pt idx="0">
                <c:v>95000</c:v>
              </c:pt>
              <c:pt idx="1">
                <c:v>110000</c:v>
              </c:pt>
              <c:pt idx="2">
                <c:v>105000</c:v>
              </c:pt>
              <c:pt idx="3">
                <c:v>132000</c:v>
              </c:pt>
            </c:numLit>
          </c:val>
        </c:ser>
        <c:ser>
          <c:idx val="2"/>
          <c:order val="2"/>
          <c:tx>
            <c:v>Product Gamma</c:v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spPr>
            <a:solidFill>
              <a:srgbClr val="A5A5A5">
                <a:alpha val="100000"/>
              </a:srgbClr>
            </a:solidFill>
          </c:spPr>
          <c:cat>
            <c:numLit>
              <c:ptCount val="4"/>
              <c:pt idx="0">
                <c:v>0</c:v>
              </c:pt>
              <c:pt idx="1">
                <c:v>1</c:v>
              </c:pt>
              <c:pt idx="2">
                <c:v>2</c:v>
              </c:pt>
              <c:pt idx="3">
                <c:v>3</c:v>
              </c:pt>
            </c:numLit>
          </c:cat>
          <c:val>
            <c:numLit>
              <c:ptCount val="4"/>
              <c:pt idx="0">
                <c:v>78000</c:v>
              </c:pt>
              <c:pt idx="1">
                <c:v>82000</c:v>
              </c:pt>
              <c:pt idx="2">
                <c:v>98000</c:v>
              </c:pt>
              <c:pt idx="3">
                <c:v>115000</c:v>
              </c:pt>
            </c:numLit>
          </c:val>
        </c:ser>
        <c:gapWidth val="150"/>
        <c:axId val="52743552"/>
        <c:axId val="52749440"/>
        <c:axId val="0"/>
      </c:bar3D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9525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fals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noFill/>
  </c:spPr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fals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Market Share by Segment</a:t>
            </a:r>
            <a:endParaRPr lang="en-US" dirty="0"/>
          </a:p>
        </c:rich>
      </c:tx>
      <c:layout>
        <c:manualLayout>
          <c:xMode val="edge"/>
          <c:yMode val="edge"/>
          <c:x val="0.01"/>
          <c:y val="0.01"/>
        </c:manualLayout>
      </c:layout>
      <c:overlay val="0"/>
    </c:title>
    <c:autoTitleDeleted val="0"/>
    <c:view3D>
      <c:rotX val="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pie3DChart>
        <c:varyColors val="1"/>
        <c:ser>
          <c:idx val="0"/>
          <c:order val="0"/>
          <c:tx>
            <c:v>Market Share</c:v>
          </c:tx>
          <c:explosion val="0"/>
          <c:dPt>
            <c:idx val="0"/>
            <c:spPr>
              <a:solidFill>
                <a:srgbClr val="4472C4">
                  <a:alpha val="100000"/>
                </a:srgbClr>
              </a:solidFill>
            </c:spPr>
          </c:dPt>
          <c:dPt>
            <c:idx val="1"/>
            <c:spPr>
              <a:solidFill>
                <a:srgbClr val="ED7D31">
                  <a:alpha val="100000"/>
                </a:srgbClr>
              </a:solidFill>
            </c:spPr>
          </c:dPt>
          <c:dPt>
            <c:idx val="2"/>
            <c:spPr>
              <a:solidFill>
                <a:srgbClr val="A5A5A5">
                  <a:alpha val="100000"/>
                </a:srgbClr>
              </a:solidFill>
            </c:spPr>
          </c:dPt>
          <c:dPt>
            <c:idx val="3"/>
            <c:spPr>
              <a:solidFill>
                <a:srgbClr val="FFC000">
                  <a:alpha val="100000"/>
                </a:srgbClr>
              </a:solidFill>
            </c:spPr>
          </c:dPt>
          <c:dPt>
            <c:idx val="4"/>
            <c:spPr>
              <a:solidFill>
                <a:srgbClr val="5B9BD5">
                  <a:alpha val="100000"/>
                </a:srgbClr>
              </a:solidFill>
            </c:spPr>
          </c:dPt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0"/>
            <c:showPercent val="1"/>
            <c:showLeaderLines val="1"/>
          </c:dLbls>
          <c:cat>
            <c:numLit>
              <c:ptCount val="5"/>
              <c:pt idx="0">
                <c:v>0</c:v>
              </c:pt>
              <c:pt idx="1">
                <c:v>1</c:v>
              </c:pt>
              <c:pt idx="2">
                <c:v>2</c:v>
              </c:pt>
              <c:pt idx="3">
                <c:v>3</c:v>
              </c:pt>
              <c:pt idx="4">
                <c:v>4</c:v>
              </c:pt>
            </c:numLit>
          </c:cat>
          <c:val>
            <c:numLit>
              <c:ptCount val="5"/>
              <c:pt idx="0">
                <c:v>35</c:v>
              </c:pt>
              <c:pt idx="1">
                <c:v>25</c:v>
              </c:pt>
              <c:pt idx="2">
                <c:v>20</c:v>
              </c:pt>
              <c:pt idx="3">
                <c:v>12</c:v>
              </c:pt>
              <c:pt idx="4">
                <c:v>8</c:v>
              </c:pt>
            </c:numLit>
          </c:val>
        </c:ser>
      </c:pie3DChart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9525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fals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noFill/>
  </c:spPr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fals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Quarterly Growth Trend</a:t>
            </a:r>
            <a:endParaRPr lang="en-US" dirty="0"/>
          </a:p>
        </c:rich>
      </c:tx>
      <c:layout>
        <c:manualLayout>
          <c:xMode val="edge"/>
          <c:yMode val="edge"/>
          <c:x val="0.01"/>
          <c:y val="0.01"/>
        </c:manualLayout>
      </c:layout>
      <c:overlay val="0"/>
    </c:title>
    <c:autoTitleDeleted val="0"/>
    <c:view3D>
      <c:rotX val="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lineChart>
        <c:grouping val="standard"/>
        <c:ser>
          <c:idx val="0"/>
          <c:order val="0"/>
          <c:tx>
            <c:v>Product Alpha</c:v>
          </c:tx>
          <c:spPr>
            <a:solidFill>
              <a:srgbClr val="4472C4">
                <a:alpha val="100000"/>
              </a:srgbClr>
            </a:solidFill>
          </c:spPr>
          <c:marker>
            <c:symbol val="none"/>
            <c:spPr>
              <a:noFill/>
              <a:ln w="9525" cap="flat" cmpd="sng" algn="ctr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c:spPr>
          </c:marker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1"/>
            <c:showPercent val="0"/>
            <c:showLeaderLines val="1"/>
          </c:dLbls>
          <c:cat>
            <c:numLit>
              <c:ptCount val="4"/>
              <c:pt idx="0">
                <c:v>0</c:v>
              </c:pt>
              <c:pt idx="1">
                <c:v>1</c:v>
              </c:pt>
              <c:pt idx="2">
                <c:v>2</c:v>
              </c:pt>
              <c:pt idx="3">
                <c:v>3</c:v>
              </c:pt>
            </c:numLit>
          </c:cat>
          <c:val>
            <c:numLit>
              <c:ptCount val="4"/>
              <c:pt idx="0">
                <c:v>125000</c:v>
              </c:pt>
              <c:pt idx="1">
                <c:v>148000</c:v>
              </c:pt>
              <c:pt idx="2">
                <c:v>162000</c:v>
              </c:pt>
              <c:pt idx="3">
                <c:v>195000</c:v>
              </c:pt>
            </c:numLit>
          </c:val>
          <c:smooth val="0"/>
        </c:ser>
        <c:ser>
          <c:idx val="1"/>
          <c:order val="1"/>
          <c:tx>
            <c:v>Product Beta</c:v>
          </c:tx>
          <c:spPr>
            <a:solidFill>
              <a:srgbClr val="ED7D31">
                <a:alpha val="100000"/>
              </a:srgbClr>
            </a:solidFill>
          </c:spPr>
          <c:marker>
            <c:symbol val="none"/>
            <c:spPr>
              <a:noFill/>
              <a:ln w="9525" cap="flat" cmpd="sng" algn="ctr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c:spPr>
          </c:marker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1"/>
            <c:showPercent val="0"/>
            <c:showLeaderLines val="1"/>
          </c:dLbls>
          <c:cat>
            <c:numLit>
              <c:ptCount val="4"/>
              <c:pt idx="0">
                <c:v>0</c:v>
              </c:pt>
              <c:pt idx="1">
                <c:v>1</c:v>
              </c:pt>
              <c:pt idx="2">
                <c:v>2</c:v>
              </c:pt>
              <c:pt idx="3">
                <c:v>3</c:v>
              </c:pt>
            </c:numLit>
          </c:cat>
          <c:val>
            <c:numLit>
              <c:ptCount val="4"/>
              <c:pt idx="0">
                <c:v>95000</c:v>
              </c:pt>
              <c:pt idx="1">
                <c:v>110000</c:v>
              </c:pt>
              <c:pt idx="2">
                <c:v>105000</c:v>
              </c:pt>
              <c:pt idx="3">
                <c:v>132000</c:v>
              </c:pt>
            </c:numLit>
          </c:val>
          <c:smooth val="0"/>
        </c:ser>
        <c:ser>
          <c:idx val="2"/>
          <c:order val="2"/>
          <c:tx>
            <c:v>Product Gamma</c:v>
          </c:tx>
          <c:spPr>
            <a:solidFill>
              <a:srgbClr val="A5A5A5">
                <a:alpha val="100000"/>
              </a:srgbClr>
            </a:solidFill>
          </c:spPr>
          <c:marker>
            <c:symbol val="none"/>
            <c:spPr>
              <a:noFill/>
              <a:ln w="9525" cap="flat" cmpd="sng" algn="ctr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c:spPr>
          </c:marker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1"/>
            <c:showPercent val="0"/>
            <c:showLeaderLines val="1"/>
          </c:dLbls>
          <c:cat>
            <c:numLit>
              <c:ptCount val="4"/>
              <c:pt idx="0">
                <c:v>0</c:v>
              </c:pt>
              <c:pt idx="1">
                <c:v>1</c:v>
              </c:pt>
              <c:pt idx="2">
                <c:v>2</c:v>
              </c:pt>
              <c:pt idx="3">
                <c:v>3</c:v>
              </c:pt>
            </c:numLit>
          </c:cat>
          <c:val>
            <c:numLit>
              <c:ptCount val="4"/>
              <c:pt idx="0">
                <c:v>78000</c:v>
              </c:pt>
              <c:pt idx="1">
                <c:v>82000</c:v>
              </c:pt>
              <c:pt idx="2">
                <c:v>98000</c:v>
              </c:pt>
              <c:pt idx="3">
                <c:v>115000</c:v>
              </c:pt>
            </c:numLit>
          </c:val>
          <c:smooth val="0"/>
        </c:ser>
        <c:marker val="1"/>
        <c:axId val="52743552"/>
        <c:axId val="52749440"/>
      </c:line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9525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fals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noFill/>
  </c:spPr>
</c:chartSpace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337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chart" Target="../charts/char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chart" Target="../charts/chart2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chart" Target="../charts/chart3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579A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71500" y="1714500"/>
          <a:ext cx="7239000" cy="4572000"/>
          <a:chOff x="571500" y="1714500"/>
          <a:chExt cx="7239000" cy="4572000"/>
        </a:xfrm>
      </p:grpSpPr>
      <p:sp>
        <p:nvSpPr>
          <p:cNvPr id="2" name=""/>
          <p:cNvSpPr txBox="1"/>
          <p:nvPr/>
        </p:nvSpPr>
        <p:spPr>
          <a:xfrm>
            <a:off x="571500" y="17145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ales Analytics Repor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3810000"/>
            <a:ext cx="666750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800" spc="0" u="none" cap="none">
                <a:solidFill>
                  <a:srgbClr val="CCDDEE">
                    <a:alpha val="100000"/>
                  </a:srgbClr>
                </a:solidFill>
                <a:latin typeface="Calibri"/>
              </a:rPr>
              <a:t><![CDATA[Data-Driven Insights | 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381000" y="190500"/>
          <a:ext cx="7048500" cy="4857750"/>
          <a:chOff x="381000" y="190500"/>
          <a:chExt cx="7048500" cy="4857750"/>
        </a:xfrm>
      </p:grpSpPr>
      <p:sp>
        <p:nvSpPr>
          <p:cNvPr id="2" name=""/>
          <p:cNvSpPr txBox="1"/>
          <p:nvPr/>
        </p:nvSpPr>
        <p:spPr>
          <a:xfrm>
            <a:off x="381000" y="190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2B579A">
                    <a:alpha val="100000"/>
                  </a:srgbClr>
                </a:solidFill>
                <a:latin typeface="Calibri"/>
              </a:rPr>
              <a:t><![CDATA[Revenue by Product Line]]></a:t>
            </a:r>
          </a:p>
        </p:txBody>
      </p:sp>
      <p:graphicFrame>
        <p:nvGraphicFramePr>
          <p:cNvPr id="3" name="" descr=""/>
          <p:cNvGraphicFramePr/>
          <p:nvPr/>
        </p:nvGraphicFramePr>
        <p:xfrm>
          <a:off x="381000" y="762000"/>
          <a:ext cx="6667500" cy="4095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381000" y="190500"/>
          <a:ext cx="7048500" cy="4857750"/>
          <a:chOff x="381000" y="190500"/>
          <a:chExt cx="7048500" cy="4857750"/>
        </a:xfrm>
      </p:grpSpPr>
      <p:sp>
        <p:nvSpPr>
          <p:cNvPr id="2" name=""/>
          <p:cNvSpPr txBox="1"/>
          <p:nvPr/>
        </p:nvSpPr>
        <p:spPr>
          <a:xfrm>
            <a:off x="381000" y="190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2B579A">
                    <a:alpha val="100000"/>
                  </a:srgbClr>
                </a:solidFill>
                <a:latin typeface="Calibri"/>
              </a:rPr>
              <a:t><![CDATA[Market Share Distribution]]></a:t>
            </a:r>
          </a:p>
        </p:txBody>
      </p:sp>
      <p:graphicFrame>
        <p:nvGraphicFramePr>
          <p:cNvPr id="3" name="" descr=""/>
          <p:cNvGraphicFramePr/>
          <p:nvPr/>
        </p:nvGraphicFramePr>
        <p:xfrm>
          <a:off x="381000" y="762000"/>
          <a:ext cx="6667500" cy="4095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381000" y="190500"/>
          <a:ext cx="7048500" cy="4857750"/>
          <a:chOff x="381000" y="190500"/>
          <a:chExt cx="7048500" cy="4857750"/>
        </a:xfrm>
      </p:grpSpPr>
      <p:sp>
        <p:nvSpPr>
          <p:cNvPr id="2" name=""/>
          <p:cNvSpPr txBox="1"/>
          <p:nvPr/>
        </p:nvSpPr>
        <p:spPr>
          <a:xfrm>
            <a:off x="381000" y="190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2B579A">
                    <a:alpha val="100000"/>
                  </a:srgbClr>
                </a:solidFill>
                <a:latin typeface="Calibri"/>
              </a:rPr>
              <a:t><![CDATA[Growth Trends]]></a:t>
            </a:r>
          </a:p>
        </p:txBody>
      </p:sp>
      <p:graphicFrame>
        <p:nvGraphicFramePr>
          <p:cNvPr id="3" name="" descr=""/>
          <p:cNvGraphicFramePr/>
          <p:nvPr/>
        </p:nvGraphicFramePr>
        <p:xfrm>
          <a:off x="381000" y="762000"/>
          <a:ext cx="6667500" cy="4095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381000" y="285750"/>
          <a:ext cx="7048500" cy="4857750"/>
          <a:chOff x="381000" y="285750"/>
          <a:chExt cx="7048500" cy="4857750"/>
        </a:xfrm>
      </p:grpSpPr>
      <p:sp>
        <p:nvSpPr>
          <p:cNvPr id="2" name=""/>
          <p:cNvSpPr txBox="1"/>
          <p:nvPr/>
        </p:nvSpPr>
        <p:spPr>
          <a:xfrm>
            <a:off x="381000" y="285750"/>
            <a:ext cx="6667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2B579A">
                    <a:alpha val="100000"/>
                  </a:srgbClr>
                </a:solidFill>
                <a:latin typeface="Calibri"/>
              </a:rPr>
              <a:t><![CDATA[Key Takeaway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1047750"/>
            <a:ext cx="6477000" cy="3810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Product Alpha leads revenue with consistent quarter-over-quarter growth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Total annual revenue across all products: $1,445,000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Strongest growth seen in Q4 across all product lines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Market share position remains strong at 35% in primary segment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Recommended: increase investment in Product Gamma for highest growth potential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2026-04-04T16:44:56Z</dcterms:created>
  <dcterms:modified xsi:type="dcterms:W3CDTF">2026-04-04T16:44:56Z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