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presProps" Target="presProps.xml"/>
  <Relationship Id="rId9" Type="http://schemas.openxmlformats.org/officeDocument/2006/relationships/viewProps" Target="viewProps.xml"/>
  <Relationship Id="rId10"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33736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B2A4A">
            <a:alpha val="100000"/>
          </a:srgbClr>
        </a:solidFill>
      </p:bgPr>
    </p:bg>
    <p:spTree>
      <p:nvGrpSpPr>
        <p:cNvPr id="1" name=""/>
        <p:cNvGrpSpPr/>
        <p:nvPr/>
      </p:nvGrpSpPr>
      <p:grpSpPr>
        <a:xfrm>
          <a:off x="190500" y="1428750"/>
          <a:ext cx="8572500" cy="4000500"/>
          <a:chOff x="190500" y="1428750"/>
          <a:chExt cx="8572500" cy="4000500"/>
        </a:xfrm>
      </p:grpSpPr>
      <p:sp>
        <p:nvSpPr>
          <p:cNvPr id="2" name=""/>
          <p:cNvSpPr txBox="1"/>
          <p:nvPr/>
        </p:nvSpPr>
        <p:spPr>
          <a:xfrm>
            <a:off x="190500" y="1428750"/>
            <a:ext cx="8382000" cy="1905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4000" spc="0" u="none" cap="none">
                <a:solidFill>
                  <a:srgbClr val="FFFFFF">
                    <a:alpha val="100000"/>
                  </a:srgbClr>
                </a:solidFill>
                <a:latin typeface="Calibri"/>
              </a:rPr>
              <a:t><![CDATA[Widescreen Presentation]]></a:t>
            </a:r>
          </a:p>
        </p:txBody>
      </p:sp>
      <p:sp>
        <p:nvSpPr>
          <p:cNvPr id="3" name=""/>
          <p:cNvSpPr txBox="1"/>
          <p:nvPr/>
        </p:nvSpPr>
        <p:spPr>
          <a:xfrm>
            <a:off x="190500" y="3429000"/>
            <a:ext cx="8382000" cy="571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2000" spc="0" u="none" cap="none">
                <a:solidFill>
                  <a:srgbClr val="8EAACC">
                    <a:alpha val="100000"/>
                  </a:srgbClr>
                </a:solidFill>
                <a:latin typeface="Calibri"/>
              </a:rPr>
              <a:t><![CDATA[16:9 Aspect Ratio | Spencer, Labadie and Carrol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190500"/>
          <a:ext cx="8572500" cy="4476750"/>
          <a:chOff x="190500" y="190500"/>
          <a:chExt cx="8572500" cy="4476750"/>
        </a:xfrm>
      </p:grpSpPr>
      <p:sp>
        <p:nvSpPr>
          <p:cNvPr id="2" name=""/>
          <p:cNvSpPr txBox="1"/>
          <p:nvPr/>
        </p:nvSpPr>
        <p:spPr>
          <a:xfrm>
            <a:off x="190500" y="190500"/>
            <a:ext cx="8382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800" spc="0" u="none" cap="none">
                <a:solidFill>
                  <a:srgbClr val="2B579A">
                    <a:alpha val="100000"/>
                  </a:srgbClr>
                </a:solidFill>
                <a:latin typeface="Calibri"/>
              </a:rPr>
              <a:t><![CDATA[Company Overview]]></a:t>
            </a:r>
          </a:p>
        </p:txBody>
      </p:sp>
      <p:sp>
        <p:nvSpPr>
          <p:cNvPr id="3" name=""/>
          <p:cNvSpPr txBox="1"/>
          <p:nvPr/>
        </p:nvSpPr>
        <p:spPr>
          <a:xfrm>
            <a:off x="285750" y="857250"/>
            <a:ext cx="4000500" cy="3619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b="1" strike="noStrike" sz="2000" spc="0" u="none" cap="none">
                <a:solidFill>
                  <a:srgbClr val="404040">
                    <a:alpha val="100000"/>
                  </a:srgbClr>
                </a:solidFill>
                <a:latin typeface="Calibri"/>
              </a:rPr>
              <a:t><![CDATA[Our Mission]]></a:t>
            </a:r>
            <a:br/>
          </a:p>
          <a:p>
            <a:pPr algn="l" rtl="0" fontAlgn="base" marL="0" marR="0" indent="0" lvl="0">
              <a:lnSpc>
                <a:spcPct val="100000"/>
              </a:lnSpc>
              <a:spcBef>
                <a:spcPts val="0"/>
              </a:spcBef>
              <a:spcAft>
                <a:spcPts val="0"/>
              </a:spcAft>
            </a:pPr>
            <a:r>
              <a:rPr lang="en-US" strike="noStrike" sz="1400" spc="0" u="none" cap="none">
                <a:solidFill>
                  <a:srgbClr val="666666">
                    <a:alpha val="100000"/>
                  </a:srgbClr>
                </a:solidFill>
                <a:latin typeface="Calibri"/>
              </a:rPr>
              <a:t><![CDATA[Et est qui est. Molestiae corrupti et dolorem. Sit quos repellendus veritatis aperiam. Nulla alias voluptas est eum sed ipsum. Laboriosam commodi omnis illo mollitia dolorum tempora. Occaecati quo deleniti id inventore nihil. Quisquam voluptate explicabo expedita quisquam et nihil et.]]></a:t>
            </a:r>
            <a:br/>
            <a:br/>
          </a:p>
          <a:p>
            <a:pPr algn="l" rtl="0" fontAlgn="base" marL="0" marR="0" indent="0" lvl="0">
              <a:lnSpc>
                <a:spcPct val="100000"/>
              </a:lnSpc>
              <a:spcBef>
                <a:spcPts val="0"/>
              </a:spcBef>
              <a:spcAft>
                <a:spcPts val="0"/>
              </a:spcAft>
            </a:pPr>
            <a:r>
              <a:rPr lang="en-US" b="1" strike="noStrike" sz="2000" spc="0" u="none" cap="none">
                <a:solidFill>
                  <a:srgbClr val="404040">
                    <a:alpha val="100000"/>
                  </a:srgbClr>
                </a:solidFill>
                <a:latin typeface="Calibri"/>
              </a:rPr>
              <a:t><![CDATA[Our Values]]></a:t>
            </a:r>
            <a:br/>
          </a:p>
          <a:p>
            <a:pPr algn="l" rtl="0" fontAlgn="base" marL="0" marR="0" indent="0" lvl="0">
              <a:lnSpc>
                <a:spcPct val="100000"/>
              </a:lnSpc>
              <a:spcBef>
                <a:spcPts val="0"/>
              </a:spcBef>
              <a:spcAft>
                <a:spcPts val="0"/>
              </a:spcAft>
            </a:pPr>
            <a:r>
              <a:rPr lang="en-US" strike="noStrike" sz="1400" spc="0" u="none" cap="none">
                <a:solidFill>
                  <a:srgbClr val="666666">
                    <a:alpha val="100000"/>
                  </a:srgbClr>
                </a:solidFill>
                <a:latin typeface="Calibri"/>
              </a:rPr>
              <a:t><![CDATA[Autem voluptas qui rerum vero odio. Odio expedita non veritatis inventore quis vel qui. Quaerat vel exercitationem labore qui rerum quos praesentium. Quod voluptas dolorem sunt architecto deserunt. Non ut pariatur quidem qui maiores. Dolor optio quisquam ducimus esse distinctio delectus. Velit itaque assumenda deleniti laborum laudantium.]]></a:t>
            </a:r>
          </a:p>
        </p:txBody>
      </p:sp>
      <p:sp>
        <p:nvSpPr>
          <p:cNvPr id="4" name=""/>
          <p:cNvSpPr txBox="1"/>
          <p:nvPr/>
        </p:nvSpPr>
        <p:spPr>
          <a:xfrm>
            <a:off x="4476750" y="857250"/>
            <a:ext cx="4000500" cy="3619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b="1" strike="noStrike" sz="2000" spc="0" u="none" cap="none">
                <a:solidFill>
                  <a:srgbClr val="404040">
                    <a:alpha val="100000"/>
                  </a:srgbClr>
                </a:solidFill>
                <a:latin typeface="Calibri"/>
              </a:rPr>
              <a:t><![CDATA[Key Metrics]]></a:t>
            </a:r>
            <a:br/>
          </a:p>
          <a:p>
            <a:pPr algn="l" rtl="0" fontAlgn="base" marL="0" marR="0" indent="0" lvl="0">
              <a:lnSpc>
                <a:spcPct val="100000"/>
              </a:lnSpc>
              <a:spcBef>
                <a:spcPts val="0"/>
              </a:spcBef>
              <a:spcAft>
                <a:spcPts val="0"/>
              </a:spcAft>
            </a:pPr>
            <a:r>
              <a:rPr lang="en-US" b="1" strike="noStrike" sz="1600" spc="0" u="none" cap="none">
                <a:solidFill>
                  <a:srgbClr val="2B579A">
                    <a:alpha val="100000"/>
                  </a:srgbClr>
                </a:solidFill>
                <a:latin typeface="Calibri"/>
              </a:rPr>
              <a:t><![CDATA[Revenue: ]]></a:t>
            </a:r>
            <a:r>
              <a:rPr lang="en-US" strike="noStrike" sz="1600" spc="0" u="none" cap="none">
                <a:solidFill>
                  <a:srgbClr val="333333">
                    <a:alpha val="100000"/>
                  </a:srgbClr>
                </a:solidFill>
                <a:latin typeface="Calibri"/>
              </a:rPr>
              <a:t><![CDATA[$40,000,000]]></a:t>
            </a:r>
            <a:br/>
          </a:p>
          <a:p>
            <a:pPr algn="l" rtl="0" fontAlgn="base" marL="0" marR="0" indent="0" lvl="0">
              <a:lnSpc>
                <a:spcPct val="100000"/>
              </a:lnSpc>
              <a:spcBef>
                <a:spcPts val="0"/>
              </a:spcBef>
              <a:spcAft>
                <a:spcPts val="0"/>
              </a:spcAft>
            </a:pPr>
            <a:r>
              <a:rPr lang="en-US" b="1" strike="noStrike" sz="1600" spc="0" u="none" cap="none">
                <a:solidFill>
                  <a:srgbClr val="2B579A">
                    <a:alpha val="100000"/>
                  </a:srgbClr>
                </a:solidFill>
                <a:latin typeface="Calibri"/>
              </a:rPr>
              <a:t><![CDATA[Employees: ]]></a:t>
            </a:r>
            <a:r>
              <a:rPr lang="en-US" strike="noStrike" sz="1600" spc="0" u="none" cap="none">
                <a:solidFill>
                  <a:srgbClr val="333333">
                    <a:alpha val="100000"/>
                  </a:srgbClr>
                </a:solidFill>
                <a:latin typeface="Calibri"/>
              </a:rPr>
              <a:t><![CDATA[3,553]]></a:t>
            </a:r>
            <a:br/>
          </a:p>
          <a:p>
            <a:pPr algn="l" rtl="0" fontAlgn="base" marL="0" marR="0" indent="0" lvl="0">
              <a:lnSpc>
                <a:spcPct val="100000"/>
              </a:lnSpc>
              <a:spcBef>
                <a:spcPts val="0"/>
              </a:spcBef>
              <a:spcAft>
                <a:spcPts val="0"/>
              </a:spcAft>
            </a:pPr>
            <a:r>
              <a:rPr lang="en-US" b="1" strike="noStrike" sz="1600" spc="0" u="none" cap="none">
                <a:solidFill>
                  <a:srgbClr val="2B579A">
                    <a:alpha val="100000"/>
                  </a:srgbClr>
                </a:solidFill>
                <a:latin typeface="Calibri"/>
              </a:rPr>
              <a:t><![CDATA[Customers: ]]></a:t>
            </a:r>
            <a:r>
              <a:rPr lang="en-US" strike="noStrike" sz="1600" spc="0" u="none" cap="none">
                <a:solidFill>
                  <a:srgbClr val="333333">
                    <a:alpha val="100000"/>
                  </a:srgbClr>
                </a:solidFill>
                <a:latin typeface="Calibri"/>
              </a:rPr>
              <a:t><![CDATA[41,369]]></a:t>
            </a:r>
            <a:br/>
          </a:p>
          <a:p>
            <a:pPr algn="l" rtl="0" fontAlgn="base" marL="0" marR="0" indent="0" lvl="0">
              <a:lnSpc>
                <a:spcPct val="100000"/>
              </a:lnSpc>
              <a:spcBef>
                <a:spcPts val="0"/>
              </a:spcBef>
              <a:spcAft>
                <a:spcPts val="0"/>
              </a:spcAft>
            </a:pPr>
            <a:r>
              <a:rPr lang="en-US" b="1" strike="noStrike" sz="1600" spc="0" u="none" cap="none">
                <a:solidFill>
                  <a:srgbClr val="2B579A">
                    <a:alpha val="100000"/>
                  </a:srgbClr>
                </a:solidFill>
                <a:latin typeface="Calibri"/>
              </a:rPr>
              <a:t><![CDATA[Countries: ]]></a:t>
            </a:r>
            <a:r>
              <a:rPr lang="en-US" strike="noStrike" sz="1600" spc="0" u="none" cap="none">
                <a:solidFill>
                  <a:srgbClr val="333333">
                    <a:alpha val="100000"/>
                  </a:srgbClr>
                </a:solidFill>
                <a:latin typeface="Calibri"/>
              </a:rPr>
              <a:t><![CDATA[40]]></a:t>
            </a:r>
            <a:br/>
          </a:p>
          <a:p>
            <a:pPr algn="l" rtl="0" fontAlgn="base" marL="0" marR="0" indent="0" lvl="0">
              <a:lnSpc>
                <a:spcPct val="100000"/>
              </a:lnSpc>
              <a:spcBef>
                <a:spcPts val="0"/>
              </a:spcBef>
              <a:spcAft>
                <a:spcPts val="0"/>
              </a:spcAft>
            </a:pPr>
            <a:r>
              <a:rPr lang="en-US" b="1" strike="noStrike" sz="1600" spc="0" u="none" cap="none">
                <a:solidFill>
                  <a:srgbClr val="2B579A">
                    <a:alpha val="100000"/>
                  </a:srgbClr>
                </a:solidFill>
                <a:latin typeface="Calibri"/>
              </a:rPr>
              <a:t><![CDATA[Growth Rate: ]]></a:t>
            </a:r>
            <a:r>
              <a:rPr lang="en-US" strike="noStrike" sz="1600" spc="0" u="none" cap="none">
                <a:solidFill>
                  <a:srgbClr val="333333">
                    <a:alpha val="100000"/>
                  </a:srgbClr>
                </a:solidFill>
                <a:latin typeface="Calibri"/>
              </a:rPr>
              <a:t><![CDATA[42% YoY]]></a:t>
            </a:r>
            <a:b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381000" y="285750"/>
          <a:ext cx="7048500" cy="4857750"/>
          <a:chOff x="381000" y="285750"/>
          <a:chExt cx="7048500" cy="4857750"/>
        </a:xfrm>
      </p:grpSpPr>
      <p:sp>
        <p:nvSpPr>
          <p:cNvPr id="2" name=""/>
          <p:cNvSpPr txBox="1"/>
          <p:nvPr/>
        </p:nvSpPr>
        <p:spPr>
          <a:xfrm>
            <a:off x="381000" y="285750"/>
            <a:ext cx="6667500" cy="571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800" spc="0" u="none" cap="none">
                <a:solidFill>
                  <a:srgbClr val="2B579A">
                    <a:alpha val="100000"/>
                  </a:srgbClr>
                </a:solidFill>
                <a:latin typeface="Calibri"/>
              </a:rPr>
              <a:t><![CDATA[Strategic Roadmap]]></a:t>
            </a:r>
          </a:p>
        </p:txBody>
      </p:sp>
      <p:sp>
        <p:nvSpPr>
          <p:cNvPr id="3" name=""/>
          <p:cNvSpPr txBox="1"/>
          <p:nvPr/>
        </p:nvSpPr>
        <p:spPr>
          <a:xfrm>
            <a:off x="476250" y="1047750"/>
            <a:ext cx="6477000" cy="3810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238125" marR="0" indent="-238125" lvl="0">
              <a:lnSpc>
                <a:spcPct val="100000"/>
              </a:lnSpc>
              <a:spcBef>
                <a:spcPts val="0"/>
              </a:spcBef>
              <a:spcAft>
                <a:spcPts val="0"/>
              </a:spcAft>
              <a:buClr>
                <a:srgbClr val="000000">
                  <a:alpha val="100000"/>
                </a:srgbClr>
              </a:buClr>
              <a:buFont typeface="Calibri"/>
              <a:buChar char="•"/>
            </a:pPr>
            <a:r>
              <a:rPr lang="en-US" strike="noStrike" sz="1800" spc="0" u="none" cap="none">
                <a:solidFill>
                  <a:srgbClr val="333333">
                    <a:alpha val="100000"/>
                  </a:srgbClr>
                </a:solidFill>
                <a:latin typeface="Calibri"/>
              </a:rPr>
              <a:t><![CDATA[ Phase 1: Consolidate market position in core segments]]></a:t>
            </a:r>
            <a:br/>
          </a:p>
          <a:p>
            <a:pPr algn="l" rtl="0" fontAlgn="base" marL="238125" marR="0" indent="-238125" lvl="0">
              <a:lnSpc>
                <a:spcPct val="100000"/>
              </a:lnSpc>
              <a:spcBef>
                <a:spcPts val="0"/>
              </a:spcBef>
              <a:spcAft>
                <a:spcPts val="0"/>
              </a:spcAft>
              <a:buClr>
                <a:srgbClr val="000000">
                  <a:alpha val="100000"/>
                </a:srgbClr>
              </a:buClr>
              <a:buFont typeface="Calibri"/>
              <a:buChar char="•"/>
            </a:pPr>
            <a:r>
              <a:rPr lang="en-US" strike="noStrike" sz="1800" spc="0" u="none" cap="none">
                <a:solidFill>
                  <a:srgbClr val="333333">
                    <a:alpha val="100000"/>
                  </a:srgbClr>
                </a:solidFill>
                <a:latin typeface="Calibri"/>
              </a:rPr>
              <a:t><![CDATA[ Phase 2: Expand product portfolio with AI-driven features]]></a:t>
            </a:r>
            <a:br/>
          </a:p>
          <a:p>
            <a:pPr algn="l" rtl="0" fontAlgn="base" marL="238125" marR="0" indent="-238125" lvl="0">
              <a:lnSpc>
                <a:spcPct val="100000"/>
              </a:lnSpc>
              <a:spcBef>
                <a:spcPts val="0"/>
              </a:spcBef>
              <a:spcAft>
                <a:spcPts val="0"/>
              </a:spcAft>
              <a:buClr>
                <a:srgbClr val="000000">
                  <a:alpha val="100000"/>
                </a:srgbClr>
              </a:buClr>
              <a:buFont typeface="Calibri"/>
              <a:buChar char="•"/>
            </a:pPr>
            <a:r>
              <a:rPr lang="en-US" strike="noStrike" sz="1800" spc="0" u="none" cap="none">
                <a:solidFill>
                  <a:srgbClr val="333333">
                    <a:alpha val="100000"/>
                  </a:srgbClr>
                </a:solidFill>
                <a:latin typeface="Calibri"/>
              </a:rPr>
              <a:t><![CDATA[ Phase 3: Enter 3 new international markets]]></a:t>
            </a:r>
            <a:br/>
          </a:p>
          <a:p>
            <a:pPr algn="l" rtl="0" fontAlgn="base" marL="238125" marR="0" indent="-238125" lvl="0">
              <a:lnSpc>
                <a:spcPct val="100000"/>
              </a:lnSpc>
              <a:spcBef>
                <a:spcPts val="0"/>
              </a:spcBef>
              <a:spcAft>
                <a:spcPts val="0"/>
              </a:spcAft>
              <a:buClr>
                <a:srgbClr val="000000">
                  <a:alpha val="100000"/>
                </a:srgbClr>
              </a:buClr>
              <a:buFont typeface="Calibri"/>
              <a:buChar char="•"/>
            </a:pPr>
            <a:r>
              <a:rPr lang="en-US" strike="noStrike" sz="1800" spc="0" u="none" cap="none">
                <a:solidFill>
                  <a:srgbClr val="333333">
                    <a:alpha val="100000"/>
                  </a:srgbClr>
                </a:solidFill>
                <a:latin typeface="Calibri"/>
              </a:rPr>
              <a:t><![CDATA[ Phase 4: Achieve $269M ARR milestone]]></a:t>
            </a:r>
            <a:br/>
          </a:p>
          <a:p>
            <a:pPr algn="l" rtl="0" fontAlgn="base" marL="238125" marR="0" indent="-238125" lvl="0">
              <a:lnSpc>
                <a:spcPct val="100000"/>
              </a:lnSpc>
              <a:spcBef>
                <a:spcPts val="0"/>
              </a:spcBef>
              <a:spcAft>
                <a:spcPts val="0"/>
              </a:spcAft>
              <a:buClr>
                <a:srgbClr val="000000">
                  <a:alpha val="100000"/>
                </a:srgbClr>
              </a:buClr>
              <a:buFont typeface="Calibri"/>
              <a:buChar char="•"/>
            </a:pPr>
            <a:r>
              <a:rPr lang="en-US" strike="noStrike" sz="1800" spc="0" u="none" cap="none">
                <a:solidFill>
                  <a:srgbClr val="333333">
                    <a:alpha val="100000"/>
                  </a:srgbClr>
                </a:solidFill>
                <a:latin typeface="Calibri"/>
              </a:rPr>
              <a:t><![CDATA[ Phase 5: Prepare for Series E funding roun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5F5F5">
            <a:alpha val="100000"/>
          </a:srgbClr>
        </a:solidFill>
      </p:bgPr>
    </p:bg>
    <p:spTree>
      <p:nvGrpSpPr>
        <p:cNvPr id="1" name=""/>
        <p:cNvGrpSpPr/>
        <p:nvPr/>
      </p:nvGrpSpPr>
      <p:grpSpPr>
        <a:xfrm>
          <a:off x="381000" y="285750"/>
          <a:ext cx="7048500" cy="4857750"/>
          <a:chOff x="381000" y="285750"/>
          <a:chExt cx="7048500" cy="4857750"/>
        </a:xfrm>
      </p:grpSpPr>
      <p:sp>
        <p:nvSpPr>
          <p:cNvPr id="2" name=""/>
          <p:cNvSpPr txBox="1"/>
          <p:nvPr/>
        </p:nvSpPr>
        <p:spPr>
          <a:xfrm>
            <a:off x="381000" y="285750"/>
            <a:ext cx="6667500" cy="5715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800" spc="0" u="none" cap="none">
                <a:solidFill>
                  <a:srgbClr val="2B579A">
                    <a:alpha val="100000"/>
                  </a:srgbClr>
                </a:solidFill>
                <a:latin typeface="Calibri"/>
              </a:rPr>
              <a:t><![CDATA[Technology Stack]]></a:t>
            </a:r>
          </a:p>
        </p:txBody>
      </p:sp>
      <p:sp>
        <p:nvSpPr>
          <p:cNvPr id="3" name=""/>
          <p:cNvSpPr txBox="1"/>
          <p:nvPr/>
        </p:nvSpPr>
        <p:spPr>
          <a:xfrm>
            <a:off x="476250" y="1047750"/>
            <a:ext cx="6477000" cy="3810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238125" marR="0" indent="-238125" lvl="0">
              <a:lnSpc>
                <a:spcPct val="100000"/>
              </a:lnSpc>
              <a:spcBef>
                <a:spcPts val="0"/>
              </a:spcBef>
              <a:spcAft>
                <a:spcPts val="0"/>
              </a:spcAft>
              <a:buClr>
                <a:srgbClr val="000000">
                  <a:alpha val="100000"/>
                </a:srgbClr>
              </a:buClr>
              <a:buFont typeface="Calibri"/>
              <a:buChar char="•"/>
            </a:pPr>
            <a:r>
              <a:rPr lang="en-US" strike="noStrike" sz="1800" spc="0" u="none" cap="none">
                <a:solidFill>
                  <a:srgbClr val="333333">
                    <a:alpha val="100000"/>
                  </a:srgbClr>
                </a:solidFill>
                <a:latin typeface="Calibri"/>
              </a:rPr>
              <a:t><![CDATA[ Cloud-native microservices architecture on AWS/GCP]]></a:t>
            </a:r>
            <a:br/>
          </a:p>
          <a:p>
            <a:pPr algn="l" rtl="0" fontAlgn="base" marL="238125" marR="0" indent="-238125" lvl="0">
              <a:lnSpc>
                <a:spcPct val="100000"/>
              </a:lnSpc>
              <a:spcBef>
                <a:spcPts val="0"/>
              </a:spcBef>
              <a:spcAft>
                <a:spcPts val="0"/>
              </a:spcAft>
              <a:buClr>
                <a:srgbClr val="000000">
                  <a:alpha val="100000"/>
                </a:srgbClr>
              </a:buClr>
              <a:buFont typeface="Calibri"/>
              <a:buChar char="•"/>
            </a:pPr>
            <a:r>
              <a:rPr lang="en-US" strike="noStrike" sz="1800" spc="0" u="none" cap="none">
                <a:solidFill>
                  <a:srgbClr val="333333">
                    <a:alpha val="100000"/>
                  </a:srgbClr>
                </a:solidFill>
                <a:latin typeface="Calibri"/>
              </a:rPr>
              <a:t><![CDATA[ Real-time data processing pipeline handling 20,000,000+ events/day]]></a:t>
            </a:r>
            <a:br/>
          </a:p>
          <a:p>
            <a:pPr algn="l" rtl="0" fontAlgn="base" marL="238125" marR="0" indent="-238125" lvl="0">
              <a:lnSpc>
                <a:spcPct val="100000"/>
              </a:lnSpc>
              <a:spcBef>
                <a:spcPts val="0"/>
              </a:spcBef>
              <a:spcAft>
                <a:spcPts val="0"/>
              </a:spcAft>
              <a:buClr>
                <a:srgbClr val="000000">
                  <a:alpha val="100000"/>
                </a:srgbClr>
              </a:buClr>
              <a:buFont typeface="Calibri"/>
              <a:buChar char="•"/>
            </a:pPr>
            <a:r>
              <a:rPr lang="en-US" strike="noStrike" sz="1800" spc="0" u="none" cap="none">
                <a:solidFill>
                  <a:srgbClr val="333333">
                    <a:alpha val="100000"/>
                  </a:srgbClr>
                </a:solidFill>
                <a:latin typeface="Calibri"/>
              </a:rPr>
              <a:t><![CDATA[ Machine learning models for predictive analytics and recommendations]]></a:t>
            </a:r>
            <a:br/>
          </a:p>
          <a:p>
            <a:pPr algn="l" rtl="0" fontAlgn="base" marL="238125" marR="0" indent="-238125" lvl="0">
              <a:lnSpc>
                <a:spcPct val="100000"/>
              </a:lnSpc>
              <a:spcBef>
                <a:spcPts val="0"/>
              </a:spcBef>
              <a:spcAft>
                <a:spcPts val="0"/>
              </a:spcAft>
              <a:buClr>
                <a:srgbClr val="000000">
                  <a:alpha val="100000"/>
                </a:srgbClr>
              </a:buClr>
              <a:buFont typeface="Calibri"/>
              <a:buChar char="•"/>
            </a:pPr>
            <a:r>
              <a:rPr lang="en-US" strike="noStrike" sz="1800" spc="0" u="none" cap="none">
                <a:solidFill>
                  <a:srgbClr val="333333">
                    <a:alpha val="100000"/>
                  </a:srgbClr>
                </a:solidFill>
                <a:latin typeface="Calibri"/>
              </a:rPr>
              <a:t><![CDATA[ 99.99% uptime SLA with multi-region failover]]></a:t>
            </a:r>
            <a:br/>
          </a:p>
          <a:p>
            <a:pPr algn="l" rtl="0" fontAlgn="base" marL="238125" marR="0" indent="-238125" lvl="0">
              <a:lnSpc>
                <a:spcPct val="100000"/>
              </a:lnSpc>
              <a:spcBef>
                <a:spcPts val="0"/>
              </a:spcBef>
              <a:spcAft>
                <a:spcPts val="0"/>
              </a:spcAft>
              <a:buClr>
                <a:srgbClr val="000000">
                  <a:alpha val="100000"/>
                </a:srgbClr>
              </a:buClr>
              <a:buFont typeface="Calibri"/>
              <a:buChar char="•"/>
            </a:pPr>
            <a:r>
              <a:rPr lang="en-US" strike="noStrike" sz="1800" spc="0" u="none" cap="none">
                <a:solidFill>
                  <a:srgbClr val="333333">
                    <a:alpha val="100000"/>
                  </a:srgbClr>
                </a:solidFill>
                <a:latin typeface="Calibri"/>
              </a:rPr>
              <a:t><![CDATA[ SOC 2 Type II certified with end-to-end encryp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2B579A">
            <a:alpha val="100000"/>
          </a:srgbClr>
        </a:solidFill>
      </p:bgPr>
    </p:bg>
    <p:spTree>
      <p:nvGrpSpPr>
        <p:cNvPr id="1" name=""/>
        <p:cNvGrpSpPr/>
        <p:nvPr/>
      </p:nvGrpSpPr>
      <p:grpSpPr>
        <a:xfrm>
          <a:off x="190500" y="1619250"/>
          <a:ext cx="8572500" cy="4095750"/>
          <a:chOff x="190500" y="1619250"/>
          <a:chExt cx="8572500" cy="4095750"/>
        </a:xfrm>
      </p:grpSpPr>
      <p:sp>
        <p:nvSpPr>
          <p:cNvPr id="2" name=""/>
          <p:cNvSpPr txBox="1"/>
          <p:nvPr/>
        </p:nvSpPr>
        <p:spPr>
          <a:xfrm>
            <a:off x="190500" y="1619250"/>
            <a:ext cx="8382000" cy="1428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Let's Build the Future Together]]></a:t>
            </a:r>
          </a:p>
        </p:txBody>
      </p:sp>
      <p:sp>
        <p:nvSpPr>
          <p:cNvPr id="3" name=""/>
          <p:cNvSpPr txBox="1"/>
          <p:nvPr/>
        </p:nvSpPr>
        <p:spPr>
          <a:xfrm>
            <a:off x="190500" y="3333750"/>
            <a:ext cx="838200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600" spc="0" u="none" cap="none">
                <a:solidFill>
                  <a:srgbClr val="AACCEE">
                    <a:alpha val="100000"/>
                  </a:srgbClr>
                </a:solidFill>
                <a:latin typeface="Calibri"/>
              </a:rPr>
              <a:t><![CDATA[emmanuel.purdy@example.net | https://www.halvorson.info/assumenda-alias-et-accusamus-nesciunt-harum-ut]]></a:t>
            </a:r>
          </a:p>
        </p:txBody>
      </p:sp>
    </p:spTree>
  </p:cSld>
  <p:clrMapOvr>
    <a:masterClrMapping/>
  </p:clrMapOvr>
</p:sld>
</file>

<file path=ppt/theme/theme1.xml><?xml version="1.0" encoding="utf-8"?>
<a:theme xmlns:a="http://schemas.openxmlformats.org/drawingml/2006/main" name="Theme28">
  <a:themeElements>
    <a:clrScheme name="Theme2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2026-04-04T16:44:56Z</dcterms:created>
  <dcterms:modified xsi:type="dcterms:W3CDTF">2026-04-04T16:44:56Z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