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3373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579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71500" y="1714500"/>
          <a:ext cx="7239000" cy="4572000"/>
          <a:chOff x="571500" y="1714500"/>
          <a:chExt cx="7239000" cy="4572000"/>
        </a:xfrm>
      </p:grpSpPr>
      <p:sp>
        <p:nvSpPr>
          <p:cNvPr id="2" name=""/>
          <p:cNvSpPr txBox="1"/>
          <p:nvPr/>
        </p:nvSpPr>
        <p:spPr>
          <a:xfrm>
            <a:off x="571500" y="17145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Quarterly Business Re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3810000"/>
            <a:ext cx="666750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800" spc="0" u="none" cap="none">
                <a:solidFill>
                  <a:srgbClr val="CCDDEE">
                    <a:alpha val="100000"/>
                  </a:srgbClr>
                </a:solidFill>
                <a:latin typeface="Calibri"/>
              </a:rPr>
              <a:t><![CDATA[Veum LLC | April 20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3A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71500" y="1905000"/>
          <a:ext cx="7239000" cy="4095750"/>
          <a:chOff x="571500" y="1905000"/>
          <a:chExt cx="7239000" cy="4095750"/>
        </a:xfrm>
      </p:grpSpPr>
      <p:sp>
        <p:nvSpPr>
          <p:cNvPr id="2" name=""/>
          <p:cNvSpPr txBox="1"/>
          <p:nvPr/>
        </p:nvSpPr>
        <p:spPr>
          <a:xfrm>
            <a:off x="571500" y="1905000"/>
            <a:ext cx="6667500" cy="1428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44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ank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3524250"/>
            <a:ext cx="6667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2000" spc="0" u="none" cap="none">
                <a:solidFill>
                  <a:srgbClr val="8EAACC">
                    <a:alpha val="100000"/>
                  </a:srgbClr>
                </a:solidFill>
                <a:latin typeface="Calibri"/>
              </a:rPr>
              <a:t><![CDATA[Questions & Discussion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381000" y="285750"/>
          <a:ext cx="7048500" cy="4857750"/>
          <a:chOff x="381000" y="285750"/>
          <a:chExt cx="7048500" cy="4857750"/>
        </a:xfrm>
      </p:grpSpPr>
      <p:sp>
        <p:nvSpPr>
          <p:cNvPr id="2" name=""/>
          <p:cNvSpPr txBox="1"/>
          <p:nvPr/>
        </p:nvSpPr>
        <p:spPr>
          <a:xfrm>
            <a:off x="381000" y="285750"/>
            <a:ext cx="6667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2B579A">
                    <a:alpha val="100000"/>
                  </a:srgbClr>
                </a:solidFill>
                <a:latin typeface="Calibri"/>
              </a:rPr>
              <a:t><![CDATA[Agend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1047750"/>
            <a:ext cx="6477000" cy="3810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Review Q2 performance metrics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Discuss key achievements and milestones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Address challenges and roadblocks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Present strategic initiatives for next quarter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Open floor for questions and feedbac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381000" y="285750"/>
          <a:ext cx="7048500" cy="4857750"/>
          <a:chOff x="381000" y="285750"/>
          <a:chExt cx="7048500" cy="4857750"/>
        </a:xfrm>
      </p:grpSpPr>
      <p:sp>
        <p:nvSpPr>
          <p:cNvPr id="2" name=""/>
          <p:cNvSpPr txBox="1"/>
          <p:nvPr/>
        </p:nvSpPr>
        <p:spPr>
          <a:xfrm>
            <a:off x="381000" y="285750"/>
            <a:ext cx="6667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2B579A">
                    <a:alpha val="100000"/>
                  </a:srgbClr>
                </a:solidFill>
                <a:latin typeface="Calibri"/>
              </a:rPr>
              <a:t><![CDATA[Revenue Highligh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1047750"/>
            <a:ext cx="6477000" cy="3810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Total revenue: $3,800,000 (+12% YoY)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New customer acquisition up 20% from last quarter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Average deal size increased to $27,000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Recurring revenue now represents 83% of total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Customer lifetime value improved by 12%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381000" y="285750"/>
          <a:ext cx="7048500" cy="4857750"/>
          <a:chOff x="381000" y="285750"/>
          <a:chExt cx="7048500" cy="4857750"/>
        </a:xfrm>
      </p:grpSpPr>
      <p:sp>
        <p:nvSpPr>
          <p:cNvPr id="2" name=""/>
          <p:cNvSpPr txBox="1"/>
          <p:nvPr/>
        </p:nvSpPr>
        <p:spPr>
          <a:xfrm>
            <a:off x="381000" y="285750"/>
            <a:ext cx="6667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2B579A">
                    <a:alpha val="100000"/>
                  </a:srgbClr>
                </a:solidFill>
                <a:latin typeface="Calibri"/>
              </a:rPr>
              <a:t><![CDATA[Product Develop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1047750"/>
            <a:ext cx="6477000" cy="3810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Launched 2 major features this quarter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Reduced average bug resolution time by 21%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System uptime maintained at 99.51%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Mobile app downloads surpassed 312,000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API response times improved by 30%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579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381000" y="285750"/>
          <a:ext cx="7048500" cy="4857750"/>
          <a:chOff x="381000" y="285750"/>
          <a:chExt cx="7048500" cy="4857750"/>
        </a:xfrm>
      </p:grpSpPr>
      <p:sp>
        <p:nvSpPr>
          <p:cNvPr id="2" name=""/>
          <p:cNvSpPr txBox="1"/>
          <p:nvPr/>
        </p:nvSpPr>
        <p:spPr>
          <a:xfrm>
            <a:off x="381000" y="285750"/>
            <a:ext cx="6667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ustomer Succ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1047750"/>
            <a:ext cx="6477000" cy="3810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EEEEEE">
                    <a:alpha val="100000"/>
                  </a:srgbClr>
                </a:solidFill>
                <a:latin typeface="Calibri"/>
              </a:rPr>
              <a:t><![CDATA[ Net Promoter Score: 51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EEEEEE">
                    <a:alpha val="100000"/>
                  </a:srgbClr>
                </a:solidFill>
                <a:latin typeface="Calibri"/>
              </a:rPr>
              <a:t><![CDATA[ Customer satisfaction rating: 4.2/5.0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EEEEEE">
                    <a:alpha val="100000"/>
                  </a:srgbClr>
                </a:solidFill>
                <a:latin typeface="Calibri"/>
              </a:rPr>
              <a:t><![CDATA[ Support ticket resolution: 90% within SLA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EEEEEE">
                    <a:alpha val="100000"/>
                  </a:srgbClr>
                </a:solidFill>
                <a:latin typeface="Calibri"/>
              </a:rPr>
              <a:t><![CDATA[ Churn rate reduced to 4.3%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EEEEEE">
                    <a:alpha val="100000"/>
                  </a:srgbClr>
                </a:solidFill>
                <a:latin typeface="Calibri"/>
              </a:rPr>
              <a:t><![CDATA[ Onboarding time reduced by 30%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381000" y="285750"/>
          <a:ext cx="7048500" cy="4857750"/>
          <a:chOff x="381000" y="285750"/>
          <a:chExt cx="7048500" cy="4857750"/>
        </a:xfrm>
      </p:grpSpPr>
      <p:sp>
        <p:nvSpPr>
          <p:cNvPr id="2" name=""/>
          <p:cNvSpPr txBox="1"/>
          <p:nvPr/>
        </p:nvSpPr>
        <p:spPr>
          <a:xfrm>
            <a:off x="381000" y="285750"/>
            <a:ext cx="6667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2B579A">
                    <a:alpha val="100000"/>
                  </a:srgbClr>
                </a:solidFill>
                <a:latin typeface="Calibri"/>
              </a:rPr>
              <a:t><![CDATA[Marketing Performan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1047750"/>
            <a:ext cx="6477000" cy="3810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Website traffic: 501,000 monthly visits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Content marketing ROI: 370%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Email open rate: 25.8%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Social media engagement up 46%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Lead generation pipeline valued at $3,000,00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381000" y="285750"/>
          <a:ext cx="7048500" cy="4857750"/>
          <a:chOff x="381000" y="285750"/>
          <a:chExt cx="7048500" cy="4857750"/>
        </a:xfrm>
      </p:grpSpPr>
      <p:sp>
        <p:nvSpPr>
          <p:cNvPr id="2" name=""/>
          <p:cNvSpPr txBox="1"/>
          <p:nvPr/>
        </p:nvSpPr>
        <p:spPr>
          <a:xfrm>
            <a:off x="381000" y="285750"/>
            <a:ext cx="6667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2B579A">
                    <a:alpha val="100000"/>
                  </a:srgbClr>
                </a:solidFill>
                <a:latin typeface="Calibri"/>
              </a:rPr>
              <a:t><![CDATA[Team & Cul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1047750"/>
            <a:ext cx="6477000" cy="3810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Team grew by 21 members this quarter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Employee satisfaction score: 4.6/5.0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Internal promotion rate: 15%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Training hours per employee: 41 hours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Voluntary turnover at industry-low 5.2%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381000" y="285750"/>
          <a:ext cx="7048500" cy="4857750"/>
          <a:chOff x="381000" y="285750"/>
          <a:chExt cx="7048500" cy="4857750"/>
        </a:xfrm>
      </p:grpSpPr>
      <p:sp>
        <p:nvSpPr>
          <p:cNvPr id="2" name=""/>
          <p:cNvSpPr txBox="1"/>
          <p:nvPr/>
        </p:nvSpPr>
        <p:spPr>
          <a:xfrm>
            <a:off x="381000" y="285750"/>
            <a:ext cx="6667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2B579A">
                    <a:alpha val="100000"/>
                  </a:srgbClr>
                </a:solidFill>
                <a:latin typeface="Calibri"/>
              </a:rPr>
              <a:t><![CDATA[Challenges & Less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1047750"/>
            <a:ext cx="6477000" cy="3810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Supply chain delays impacted delivery timelines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Need to improve cross-department communication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Technical debt requires dedicated sprint allocation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Competitive pressure in key market segments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333333">
                    <a:alpha val="100000"/>
                  </a:srgbClr>
                </a:solidFill>
                <a:latin typeface="Calibri"/>
              </a:rPr>
              <a:t><![CDATA[ Scaling customer support with growth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579A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381000" y="285750"/>
          <a:ext cx="7048500" cy="4857750"/>
          <a:chOff x="381000" y="285750"/>
          <a:chExt cx="7048500" cy="4857750"/>
        </a:xfrm>
      </p:grpSpPr>
      <p:sp>
        <p:nvSpPr>
          <p:cNvPr id="2" name=""/>
          <p:cNvSpPr txBox="1"/>
          <p:nvPr/>
        </p:nvSpPr>
        <p:spPr>
          <a:xfrm>
            <a:off x="381000" y="285750"/>
            <a:ext cx="6667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ext Quarter Priorit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1047750"/>
            <a:ext cx="6477000" cy="3810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EEEEEE">
                    <a:alpha val="100000"/>
                  </a:srgbClr>
                </a:solidFill>
                <a:latin typeface="Calibri"/>
              </a:rPr>
              <a:t><![CDATA[ Launch enterprise tier with advanced analytics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EEEEEE">
                    <a:alpha val="100000"/>
                  </a:srgbClr>
                </a:solidFill>
                <a:latin typeface="Calibri"/>
              </a:rPr>
              <a:t><![CDATA[ Expand into 3 new geographic markets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EEEEEE">
                    <a:alpha val="100000"/>
                  </a:srgbClr>
                </a:solidFill>
                <a:latin typeface="Calibri"/>
              </a:rPr>
              <a:t><![CDATA[ Achieve $9,000,000 in revenue target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EEEEEE">
                    <a:alpha val="100000"/>
                  </a:srgbClr>
                </a:solidFill>
                <a:latin typeface="Calibri"/>
              </a:rPr>
              <a:t><![CDATA[ Complete infrastructure migration to cloud-native]]></a:t>
            </a:r>
            <a:br/>
          </a:p>
          <a:p>
            <a:pPr algn="l" rtl="0" fontAlgn="base" marL="238125" marR="0" indent="-238125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>
                  <a:alpha val="100000"/>
                </a:srgbClr>
              </a:buClr>
              <a:buFont typeface="Calibri"/>
              <a:buChar char="•"/>
            </a:pPr>
            <a:r>
              <a:rPr lang="en-US" strike="noStrike" sz="1800" spc="0" u="none" cap="none">
                <a:solidFill>
                  <a:srgbClr val="EEEEEE">
                    <a:alpha val="100000"/>
                  </a:srgbClr>
                </a:solidFill>
                <a:latin typeface="Calibri"/>
              </a:rPr>
              <a:t><![CDATA[ Hire 22 additional team members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2026-04-04T16:44:14Z</dcterms:created>
  <dcterms:modified xsi:type="dcterms:W3CDTF">2026-04-04T16:44:14Z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